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31"/>
  </p:notesMasterIdLst>
  <p:sldIdLst>
    <p:sldId id="289" r:id="rId6"/>
    <p:sldId id="295" r:id="rId7"/>
    <p:sldId id="333" r:id="rId8"/>
    <p:sldId id="335" r:id="rId9"/>
    <p:sldId id="319" r:id="rId10"/>
    <p:sldId id="320" r:id="rId11"/>
    <p:sldId id="316" r:id="rId12"/>
    <p:sldId id="349" r:id="rId13"/>
    <p:sldId id="350" r:id="rId14"/>
    <p:sldId id="355" r:id="rId15"/>
    <p:sldId id="322" r:id="rId16"/>
    <p:sldId id="339" r:id="rId17"/>
    <p:sldId id="337" r:id="rId18"/>
    <p:sldId id="354" r:id="rId19"/>
    <p:sldId id="338" r:id="rId20"/>
    <p:sldId id="340" r:id="rId21"/>
    <p:sldId id="341" r:id="rId22"/>
    <p:sldId id="342" r:id="rId23"/>
    <p:sldId id="343" r:id="rId24"/>
    <p:sldId id="344" r:id="rId25"/>
    <p:sldId id="353" r:id="rId26"/>
    <p:sldId id="352" r:id="rId27"/>
    <p:sldId id="357" r:id="rId28"/>
    <p:sldId id="356" r:id="rId29"/>
    <p:sldId id="32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Christianson" initials="JC" lastIdx="1" clrIdx="0">
    <p:extLst>
      <p:ext uri="{19B8F6BF-5375-455C-9EA6-DF929625EA0E}">
        <p15:presenceInfo xmlns:p15="http://schemas.microsoft.com/office/powerpoint/2012/main" userId="S::josh.christianson@wheelhousegroup.com::9c03672b-a9f3-4315-8b6c-a77b0f736c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A7CA4-17EF-40EB-8569-DCE23D90B5C3}" v="25" dt="2021-09-15T13:58:24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93" autoAdjust="0"/>
    <p:restoredTop sz="73773" autoAdjust="0"/>
  </p:normalViewPr>
  <p:slideViewPr>
    <p:cSldViewPr snapToGrid="0">
      <p:cViewPr varScale="1">
        <p:scale>
          <a:sx n="63" d="100"/>
          <a:sy n="63" d="100"/>
        </p:scale>
        <p:origin x="48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23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46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8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21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97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6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8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9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270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19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87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75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50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36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20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35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4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" name="Google Shape;26;p3">
            <a:extLst>
              <a:ext uri="{FF2B5EF4-FFF2-40B4-BE49-F238E27FC236}">
                <a16:creationId xmlns:a16="http://schemas.microsoft.com/office/drawing/2014/main" id="{F7E20516-5A55-D14D-BFC8-556EBACF7D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242D1-2502-F846-ABE3-930686731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0675" t="8466" r="-10675" b="11925"/>
          <a:stretch/>
        </p:blipFill>
        <p:spPr>
          <a:xfrm>
            <a:off x="0" y="1398404"/>
            <a:ext cx="5302577" cy="5459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506A-318D-433A-AC45-B203EA6C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E546-9E4C-4C17-ADE7-0DF470817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60A49-E005-419C-B045-43D308F1E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30D9F-7529-48FF-944F-28F0989E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428B1-0CAD-4924-9EF5-7A4775F1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D53B1-2380-42EC-A38D-AE845F6B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5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E23B-E0D1-4F35-B32B-39BB33E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8B0E2-B901-4FDA-9A82-263CF9D2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DF64F-72F0-475C-AF93-4BDA8134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A1CA0-EAD1-4A02-B214-C56C4121C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570F7-58F3-4A96-BB55-7A85EF64F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73919-247F-40A2-BE5C-8EFD222D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2775D-D65D-4DC2-B206-8CF04C41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1D518-59E1-4DE5-AEAA-72D319AC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0FC-BEC6-4A66-8B67-7B4F0B66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85991-7D15-4B16-8A5B-AF9181F5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4378D-19E1-405E-8BC5-5447DB3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A9309-BB07-4B64-AB22-F22972B7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8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56B80-8EA8-41F7-8627-F74537B3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32D4A-8E36-4D63-9A23-3CB79E28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FA84-2719-4383-85F3-E29B00AB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9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173E-FA32-4627-A5B8-B2EA7622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8225-A123-4CE3-9051-A60ADC90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A9394-BC16-40FF-95F8-8C23545E7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E7C07-8717-4B53-BEA4-B0740F17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A844C-3525-4230-AC36-E40A494B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1827-9C56-46FD-A675-6B50166E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27AA-0E78-4681-A153-5D25B619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3671F-0F7C-418E-9D17-5F4B6C52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14852-233E-4736-8556-0DF2B6F5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39A37-8194-416F-A179-4F936892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9FD58-DCB2-4672-82B7-AB7C263E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971F-F102-49B6-B6FC-2AEB9CD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61FE-192F-4174-BE7E-79E6B963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88049-3512-4C1D-8822-24182E39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DB3A-07CE-4DF6-AE00-8ED97C69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2321-FEA5-456F-A90E-4A37FAC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E796-80F1-4655-A712-9A308444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354EF-18B8-40A6-BDB8-67BFC4FFE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4484C-5A21-4015-B990-6797AE8CD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FB92-C3D2-4E35-8B9F-7971C1D5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6873-434E-4BE2-A546-5EAD06C6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AD748-1B1C-4B24-AEC5-21958A6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13203-41C6-534B-8354-8B6F19A3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0675" t="8466" r="-10675" b="11925"/>
          <a:stretch/>
        </p:blipFill>
        <p:spPr>
          <a:xfrm>
            <a:off x="0" y="1398404"/>
            <a:ext cx="5302577" cy="5459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73A7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bg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26;p3">
            <a:extLst>
              <a:ext uri="{FF2B5EF4-FFF2-40B4-BE49-F238E27FC236}">
                <a16:creationId xmlns:a16="http://schemas.microsoft.com/office/drawing/2014/main" id="{0332D521-0BF9-0F46-9E4B-E5C968BB3F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7521C-5C99-304D-8F99-7C020E20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</a:blip>
          <a:srcRect b="10317"/>
          <a:stretch/>
        </p:blipFill>
        <p:spPr>
          <a:xfrm>
            <a:off x="6682014" y="337311"/>
            <a:ext cx="5618843" cy="652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26;p3">
            <a:extLst>
              <a:ext uri="{FF2B5EF4-FFF2-40B4-BE49-F238E27FC236}">
                <a16:creationId xmlns:a16="http://schemas.microsoft.com/office/drawing/2014/main" id="{7CFE12AD-67AF-D046-9458-8AD8CC5B42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55CA2-0F4A-8A4E-9387-37A99A7AE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0675" t="8466" r="-10675" b="11925"/>
          <a:stretch/>
        </p:blipFill>
        <p:spPr>
          <a:xfrm>
            <a:off x="0" y="1398404"/>
            <a:ext cx="5302577" cy="5459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26;p3">
            <a:extLst>
              <a:ext uri="{FF2B5EF4-FFF2-40B4-BE49-F238E27FC236}">
                <a16:creationId xmlns:a16="http://schemas.microsoft.com/office/drawing/2014/main" id="{08FDEA60-3131-C84D-A1F1-206ED42905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5FCBE-873B-FB42-B390-314E4663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0675" t="8466" r="-10675" b="11925"/>
          <a:stretch/>
        </p:blipFill>
        <p:spPr>
          <a:xfrm>
            <a:off x="0" y="1398404"/>
            <a:ext cx="5302577" cy="5459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073A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32E6AC96-15B9-FA44-A342-A0C02805B7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A0D2F-BD67-0041-BB71-4A9E178D0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0675" t="8466" r="-10675" b="11925"/>
          <a:stretch/>
        </p:blipFill>
        <p:spPr>
          <a:xfrm>
            <a:off x="0" y="1398404"/>
            <a:ext cx="5302577" cy="5459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CC07-3419-48E8-92DD-8B3F647A4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A5E60-150C-476F-9E19-7912D17E9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67E9-2B0A-4273-B896-2C28ACC3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FF77-F1ED-42A4-B7CB-76E207E7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1282-51DE-4BAA-8667-99287352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0782-F004-4730-A976-80EDF33A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68846-CB4A-4A38-B5C9-03A6988D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DD47-BAD6-4082-A314-D454BEBF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6B8D-295C-4831-8984-E658C883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398C-29CD-401D-A897-183560CC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9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6A2F-19A9-46FA-89D9-09EDBAF8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176F-795C-4634-8DC0-8FE04F3AB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65BF-6028-41D5-AB93-8A03AE27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2C08A-98DC-4470-B4F4-DF81D56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C2D0-5CE9-4860-810B-C681BFD0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139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PEAT logo">
            <a:extLst>
              <a:ext uri="{FF2B5EF4-FFF2-40B4-BE49-F238E27FC236}">
                <a16:creationId xmlns:a16="http://schemas.microsoft.com/office/drawing/2014/main" id="{74F96660-3323-0C4D-AFED-C930B28687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924143" y="5821622"/>
            <a:ext cx="2002639" cy="877824"/>
          </a:xfrm>
          <a:prstGeom prst="rect">
            <a:avLst/>
          </a:prstGeom>
        </p:spPr>
      </p:pic>
      <p:sp>
        <p:nvSpPr>
          <p:cNvPr id="8" name="Google Shape;26;p3">
            <a:extLst>
              <a:ext uri="{FF2B5EF4-FFF2-40B4-BE49-F238E27FC236}">
                <a16:creationId xmlns:a16="http://schemas.microsoft.com/office/drawing/2014/main" id="{1350A5CE-4F8F-AA4A-933B-6012D8D9D30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279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73A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38CCF-D328-4DFB-A5FC-29015F22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6BF1F-8E92-4233-9272-EE2CB4A8D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C25A-C008-4D31-9F88-04662B2B6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BF36-C0F1-4A37-B111-F65AA4D8D15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58A1-615F-4823-A1EF-9005560F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4A71-F52C-452C-8EE2-87BDE16D2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2FCB-8C07-4768-8421-31F351869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alexahuth/" TargetMode="External"/><Relationship Id="rId3" Type="http://schemas.openxmlformats.org/officeDocument/2006/relationships/image" Target="../media/image15.png"/><Relationship Id="rId7" Type="http://schemas.openxmlformats.org/officeDocument/2006/relationships/hyperlink" Target="mailto:info@PeatWorks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eatworks.org/eNews" TargetMode="External"/><Relationship Id="rId5" Type="http://schemas.openxmlformats.org/officeDocument/2006/relationships/hyperlink" Target="http://www.peatworks.org/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odep/research/statis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enture.com/us-en/company-persons-with-disabilities" TargetMode="External"/><Relationship Id="rId4" Type="http://schemas.openxmlformats.org/officeDocument/2006/relationships/hyperlink" Target="https://gcc01.safelinks.protection.outlook.com/?url=https%3A%2F%2Fwww.accenture.com%2Fus-en%2Finsights%2Fcommunications-media%2Famplify-accessibility&amp;data=02%7C01%7CRobertson.Scott.M%40dol.gov%7Cd77c5c239c8841d265bf08d7d1bc1c4f%7C75a6305472044e0c9126adab971d4aca%7C0%7C1%7C637208478163994602&amp;sdata=SfHh0bIGLl15H%2FHMs1VNfRbw4wtLGTMr%2Bj%2Fieh6Y0GM%3D&amp;reserve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wysk/what-you-should-know-about-covid-19-and-ada-rehabilitation-act-and-other-eeo-laws" TargetMode="External"/><Relationship Id="rId2" Type="http://schemas.openxmlformats.org/officeDocument/2006/relationships/hyperlink" Target="https://www.mckinsey.com/business-functions/strategy-and-corporate-finance/our-insights/how-covid-19-has-pushed-companies-over-the-technology-tipping-point-and-transformed-business-forev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E49B-7AFC-D642-BB86-9DA673E3D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Telework Tech Accessibility Trials &amp; Triumphs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543C1-91BC-D942-A43A-2CD8C45DB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 Huth, Strategic Communications Lead</a:t>
            </a:r>
          </a:p>
          <a:p>
            <a:r>
              <a:rPr lang="en-US" dirty="0"/>
              <a:t>Partnership on Employment &amp; Accessible Technology (PEAT)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758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1BD9-75DA-4BAD-AA05-4ED11F4B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Procuring Accessible Telework Technology</a:t>
            </a:r>
          </a:p>
        </p:txBody>
      </p:sp>
    </p:spTree>
    <p:extLst>
      <p:ext uri="{BB962C8B-B14F-4D97-AF65-F5344CB8AC3E}">
        <p14:creationId xmlns:p14="http://schemas.microsoft.com/office/powerpoint/2010/main" val="356819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A0EF7-DA2E-4604-BA92-DB4777C43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screenshot of &quot;Welcome to Buy-IT!&quot; at https://peatworks.org/digital-accessibility-toolkits/buy-it/">
            <a:extLst>
              <a:ext uri="{FF2B5EF4-FFF2-40B4-BE49-F238E27FC236}">
                <a16:creationId xmlns:a16="http://schemas.microsoft.com/office/drawing/2014/main" id="{48174EEB-FC2B-4B50-8C33-AFC30A1AE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" b="12837"/>
          <a:stretch/>
        </p:blipFill>
        <p:spPr>
          <a:xfrm>
            <a:off x="0" y="-332409"/>
            <a:ext cx="12192000" cy="68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E1C728-179B-4CB6-8FD5-05FE73736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1: Plan Your Procurement Strategy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379B8F-020A-42EE-B604-2E1FB3122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Procuring Accessible Telework Technology</a:t>
            </a:r>
          </a:p>
        </p:txBody>
      </p:sp>
    </p:spTree>
    <p:extLst>
      <p:ext uri="{BB962C8B-B14F-4D97-AF65-F5344CB8AC3E}">
        <p14:creationId xmlns:p14="http://schemas.microsoft.com/office/powerpoint/2010/main" val="170881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Executive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2080"/>
            <a:ext cx="10515600" cy="4774883"/>
          </a:xfrm>
        </p:spPr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 the Business Case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Accessible technology fuels productivity.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It’s less expensive to buy the right product the first time.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Implementing accessible ICT mitigates legal risk.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Accessibility leads to improved and expanded recruitment.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Accessibility boosts employee retention.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Accessible tech fosters workplace diversity.</a:t>
            </a:r>
          </a:p>
          <a:p>
            <a:pPr lvl="1"/>
            <a:endParaRPr lang="en-US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Your Target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2080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the needs of the widest array of users. </a:t>
            </a:r>
          </a:p>
        </p:txBody>
      </p:sp>
      <p:grpSp>
        <p:nvGrpSpPr>
          <p:cNvPr id="5" name="Google Shape;262;p30" descr="Drawings of an eye, the outline of a head with a brain, a hand, the outline of a person from the shoulders up with a speech bubble next to them, four smiley faces showing different emotions, scales, and a Venn diagram.">
            <a:extLst>
              <a:ext uri="{FF2B5EF4-FFF2-40B4-BE49-F238E27FC236}">
                <a16:creationId xmlns:a16="http://schemas.microsoft.com/office/drawing/2014/main" id="{D6139817-F21E-450F-9659-A582A71B84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949744" y="2401824"/>
            <a:ext cx="8292512" cy="3954526"/>
            <a:chOff x="2085113" y="1382115"/>
            <a:chExt cx="8717075" cy="4091675"/>
          </a:xfrm>
        </p:grpSpPr>
        <p:pic>
          <p:nvPicPr>
            <p:cNvPr id="6" name="Google Shape;263;p30" descr="Eye symbol">
              <a:extLst>
                <a:ext uri="{FF2B5EF4-FFF2-40B4-BE49-F238E27FC236}">
                  <a16:creationId xmlns:a16="http://schemas.microsoft.com/office/drawing/2014/main" id="{FE7FA5C3-CDFB-4832-BD83-9DFA2591B84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378" b="22512"/>
            <a:stretch/>
          </p:blipFill>
          <p:spPr>
            <a:xfrm>
              <a:off x="2085113" y="1623692"/>
              <a:ext cx="1940424" cy="1379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64;p30" descr="Brain symbol">
              <a:extLst>
                <a:ext uri="{FF2B5EF4-FFF2-40B4-BE49-F238E27FC236}">
                  <a16:creationId xmlns:a16="http://schemas.microsoft.com/office/drawing/2014/main" id="{6B006F78-6154-4918-A074-4702B9C40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2334"/>
            <a:stretch/>
          </p:blipFill>
          <p:spPr>
            <a:xfrm>
              <a:off x="4464288" y="1484341"/>
              <a:ext cx="1688559" cy="148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65;p30" descr="Hand symbol">
              <a:extLst>
                <a:ext uri="{FF2B5EF4-FFF2-40B4-BE49-F238E27FC236}">
                  <a16:creationId xmlns:a16="http://schemas.microsoft.com/office/drawing/2014/main" id="{EDD9F7F6-6C34-4B13-B468-5357B9EC0F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9254" t="11871" r="20836" b="20674"/>
            <a:stretch/>
          </p:blipFill>
          <p:spPr>
            <a:xfrm>
              <a:off x="6729963" y="1434027"/>
              <a:ext cx="1359384" cy="153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66;p30" descr="Person with speech bubble symbol">
              <a:extLst>
                <a:ext uri="{FF2B5EF4-FFF2-40B4-BE49-F238E27FC236}">
                  <a16:creationId xmlns:a16="http://schemas.microsoft.com/office/drawing/2014/main" id="{27186870-84CA-441D-B5B0-144134BE478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4196" b="15318"/>
            <a:stretch/>
          </p:blipFill>
          <p:spPr>
            <a:xfrm>
              <a:off x="8818863" y="1382115"/>
              <a:ext cx="1674638" cy="148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67;p30" descr="Face symbols with four emotions - smiling, neutral, angry/confused and sad">
              <a:extLst>
                <a:ext uri="{FF2B5EF4-FFF2-40B4-BE49-F238E27FC236}">
                  <a16:creationId xmlns:a16="http://schemas.microsoft.com/office/drawing/2014/main" id="{22D6AC5F-D4D6-44C2-A6E4-950E258E97E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7464" r="6838" b="15761"/>
            <a:stretch/>
          </p:blipFill>
          <p:spPr>
            <a:xfrm>
              <a:off x="3338463" y="3546313"/>
              <a:ext cx="1359376" cy="1336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68;p30" descr="Scales of Justice Symbol">
              <a:extLst>
                <a:ext uri="{FF2B5EF4-FFF2-40B4-BE49-F238E27FC236}">
                  <a16:creationId xmlns:a16="http://schemas.microsoft.com/office/drawing/2014/main" id="{67161A0A-EE89-4815-A060-5BD93A42516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5498" r="6108" b="18883"/>
            <a:stretch/>
          </p:blipFill>
          <p:spPr>
            <a:xfrm>
              <a:off x="5682388" y="3546315"/>
              <a:ext cx="1456151" cy="1336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69;p30" descr="Three circles intersecting forming overlaps between each other and in the center">
              <a:extLst>
                <a:ext uri="{FF2B5EF4-FFF2-40B4-BE49-F238E27FC236}">
                  <a16:creationId xmlns:a16="http://schemas.microsoft.com/office/drawing/2014/main" id="{EB0DFED5-A5C4-43B2-9146-FB33D196F9B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5321" t="2503" r="6720" b="16478"/>
            <a:stretch/>
          </p:blipFill>
          <p:spPr>
            <a:xfrm>
              <a:off x="8011888" y="3543743"/>
              <a:ext cx="1456151" cy="1341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270;p30">
              <a:extLst>
                <a:ext uri="{FF2B5EF4-FFF2-40B4-BE49-F238E27FC236}">
                  <a16:creationId xmlns:a16="http://schemas.microsoft.com/office/drawing/2014/main" id="{23F09DBA-0D80-48BF-A4E1-3E87E71E347E}"/>
                </a:ext>
              </a:extLst>
            </p:cNvPr>
            <p:cNvSpPr txBox="1"/>
            <p:nvPr/>
          </p:nvSpPr>
          <p:spPr>
            <a:xfrm>
              <a:off x="2327226" y="2867265"/>
              <a:ext cx="14562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Visual</a:t>
              </a:r>
              <a:endParaRPr sz="2000" dirty="0"/>
            </a:p>
          </p:txBody>
        </p:sp>
        <p:sp>
          <p:nvSpPr>
            <p:cNvPr id="14" name="Google Shape;271;p30">
              <a:extLst>
                <a:ext uri="{FF2B5EF4-FFF2-40B4-BE49-F238E27FC236}">
                  <a16:creationId xmlns:a16="http://schemas.microsoft.com/office/drawing/2014/main" id="{2CCC8C18-ECCC-4BBB-86BF-6EDF76480F55}"/>
                </a:ext>
              </a:extLst>
            </p:cNvPr>
            <p:cNvSpPr txBox="1"/>
            <p:nvPr/>
          </p:nvSpPr>
          <p:spPr>
            <a:xfrm>
              <a:off x="4580463" y="2887190"/>
              <a:ext cx="14562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Cognitive</a:t>
              </a:r>
              <a:endParaRPr sz="2000" dirty="0"/>
            </a:p>
          </p:txBody>
        </p:sp>
        <p:sp>
          <p:nvSpPr>
            <p:cNvPr id="15" name="Google Shape;272;p30">
              <a:extLst>
                <a:ext uri="{FF2B5EF4-FFF2-40B4-BE49-F238E27FC236}">
                  <a16:creationId xmlns:a16="http://schemas.microsoft.com/office/drawing/2014/main" id="{F8DD42B2-EC04-4C60-82FB-0E647239C25C}"/>
                </a:ext>
              </a:extLst>
            </p:cNvPr>
            <p:cNvSpPr txBox="1"/>
            <p:nvPr/>
          </p:nvSpPr>
          <p:spPr>
            <a:xfrm>
              <a:off x="6681538" y="2887190"/>
              <a:ext cx="14562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Physical</a:t>
              </a:r>
              <a:endParaRPr sz="2000" dirty="0"/>
            </a:p>
          </p:txBody>
        </p:sp>
        <p:sp>
          <p:nvSpPr>
            <p:cNvPr id="16" name="Google Shape;273;p30">
              <a:extLst>
                <a:ext uri="{FF2B5EF4-FFF2-40B4-BE49-F238E27FC236}">
                  <a16:creationId xmlns:a16="http://schemas.microsoft.com/office/drawing/2014/main" id="{9D876090-BDC3-48D0-A18A-EF6F2CC4308C}"/>
                </a:ext>
              </a:extLst>
            </p:cNvPr>
            <p:cNvSpPr txBox="1"/>
            <p:nvPr/>
          </p:nvSpPr>
          <p:spPr>
            <a:xfrm>
              <a:off x="8510188" y="2867265"/>
              <a:ext cx="22920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Communication</a:t>
              </a:r>
              <a:endParaRPr sz="2000" dirty="0"/>
            </a:p>
          </p:txBody>
        </p:sp>
        <p:sp>
          <p:nvSpPr>
            <p:cNvPr id="17" name="Google Shape;274;p30">
              <a:extLst>
                <a:ext uri="{FF2B5EF4-FFF2-40B4-BE49-F238E27FC236}">
                  <a16:creationId xmlns:a16="http://schemas.microsoft.com/office/drawing/2014/main" id="{959AA159-0AE2-4BFF-9882-D84A0DE9A54C}"/>
                </a:ext>
              </a:extLst>
            </p:cNvPr>
            <p:cNvSpPr txBox="1"/>
            <p:nvPr/>
          </p:nvSpPr>
          <p:spPr>
            <a:xfrm>
              <a:off x="3200123" y="4848465"/>
              <a:ext cx="1546114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Emotional</a:t>
              </a:r>
              <a:endParaRPr sz="2000" dirty="0"/>
            </a:p>
          </p:txBody>
        </p:sp>
        <p:sp>
          <p:nvSpPr>
            <p:cNvPr id="18" name="Google Shape;275;p30">
              <a:extLst>
                <a:ext uri="{FF2B5EF4-FFF2-40B4-BE49-F238E27FC236}">
                  <a16:creationId xmlns:a16="http://schemas.microsoft.com/office/drawing/2014/main" id="{070344AD-7A14-40D6-9426-599230919372}"/>
                </a:ext>
              </a:extLst>
            </p:cNvPr>
            <p:cNvSpPr txBox="1"/>
            <p:nvPr/>
          </p:nvSpPr>
          <p:spPr>
            <a:xfrm>
              <a:off x="5264463" y="4868390"/>
              <a:ext cx="22920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Socio-Economic</a:t>
              </a:r>
              <a:endParaRPr sz="2000" dirty="0"/>
            </a:p>
          </p:txBody>
        </p:sp>
        <p:sp>
          <p:nvSpPr>
            <p:cNvPr id="19" name="Google Shape;276;p30">
              <a:extLst>
                <a:ext uri="{FF2B5EF4-FFF2-40B4-BE49-F238E27FC236}">
                  <a16:creationId xmlns:a16="http://schemas.microsoft.com/office/drawing/2014/main" id="{5807329C-CAAA-4026-BCE1-EE8ADE70FE90}"/>
                </a:ext>
              </a:extLst>
            </p:cNvPr>
            <p:cNvSpPr txBox="1"/>
            <p:nvPr/>
          </p:nvSpPr>
          <p:spPr>
            <a:xfrm>
              <a:off x="7613913" y="4868390"/>
              <a:ext cx="22521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en-US" sz="2000" b="1" i="1" dirty="0">
                  <a:solidFill>
                    <a:schemeClr val="dk2"/>
                  </a:solidFill>
                </a:rPr>
                <a:t>Intersectional</a:t>
              </a:r>
              <a:endParaRPr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0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Your Technical Standards for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key part of planning your procurement strategy is understanding the standards and regulations your organization’s products should aim to meet.</a:t>
            </a:r>
          </a:p>
          <a:p>
            <a:pPr marL="114300" indent="0">
              <a:buNone/>
            </a:pPr>
            <a:r>
              <a:rPr lang="en-US" dirty="0"/>
              <a:t>Begin by exploring the following standards:</a:t>
            </a:r>
          </a:p>
          <a:p>
            <a:r>
              <a:rPr lang="en-US" dirty="0"/>
              <a:t>The U.S. federal government’s Section 508 of the Rehabilitation Act (Section 508)</a:t>
            </a:r>
          </a:p>
          <a:p>
            <a:r>
              <a:rPr lang="en-US" dirty="0"/>
              <a:t>The international Web Content Accessibility Guidelines (WCAG)</a:t>
            </a:r>
          </a:p>
          <a:p>
            <a:r>
              <a:rPr lang="en-US" dirty="0"/>
              <a:t>The European Standard “EN 301 549”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4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Your Purchasing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Any procurement planning should include a comprehensive review of your company’s business requirements and overall purchasing needs. </a:t>
            </a:r>
          </a:p>
          <a:p>
            <a:r>
              <a:rPr lang="en-US" sz="3200" dirty="0"/>
              <a:t>Enables your company to purchase technology strategically.</a:t>
            </a:r>
          </a:p>
          <a:p>
            <a:r>
              <a:rPr lang="en-US" sz="3200" dirty="0"/>
              <a:t>Simplifies the process of creating an accessible workplace.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37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 and Educate Your Purchasing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team should include individuals from across the organization who have an interest in the needed product/service. This team will:</a:t>
            </a:r>
          </a:p>
          <a:p>
            <a:r>
              <a:rPr lang="en-US" dirty="0"/>
              <a:t>Define the project scope and requirements</a:t>
            </a:r>
          </a:p>
          <a:p>
            <a:r>
              <a:rPr lang="en-US" dirty="0"/>
              <a:t>Develop the solicitation</a:t>
            </a:r>
          </a:p>
          <a:p>
            <a:r>
              <a:rPr lang="en-US" dirty="0"/>
              <a:t>Evaluate the responses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9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Procurement Policies for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r>
              <a:rPr lang="en-US" dirty="0"/>
              <a:t>Identify and understand your company’s acquisition policies and procedures used to acquire technology.</a:t>
            </a:r>
          </a:p>
          <a:p>
            <a:r>
              <a:rPr lang="en-US" dirty="0"/>
              <a:t>Determine if adequate consideration of technical standards is already included in these policies and procedures. If they are not, work with the appropriate stakeholders to change this.</a:t>
            </a:r>
          </a:p>
          <a:p>
            <a:r>
              <a:rPr lang="en-US" dirty="0"/>
              <a:t>Develop criteria for when and how accessibility and technical requirements, exceptions, terms and conditions, evaluation methods, acceptance criteria, and related proposal response requirements are included in solicitations.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078F-421D-49C3-8571-7CC3C87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Procurement Policies for Accessibility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BD7C-D796-4567-BC9B-8CBA669D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029"/>
            <a:ext cx="10515600" cy="4774883"/>
          </a:xfrm>
        </p:spPr>
        <p:txBody>
          <a:bodyPr/>
          <a:lstStyle/>
          <a:p>
            <a:r>
              <a:rPr lang="en-US" dirty="0"/>
              <a:t>Establish a formal accessibility compliance determination process. </a:t>
            </a:r>
          </a:p>
          <a:p>
            <a:r>
              <a:rPr lang="en-US" dirty="0"/>
              <a:t>Provide for independent expert reviews of accessibility exception and vendor accessibility claims prior to award.</a:t>
            </a:r>
          </a:p>
          <a:p>
            <a:r>
              <a:rPr lang="en-US" dirty="0"/>
              <a:t>Use a risk-based model to determine when independent testing is required to validate vendor conformance claims.</a:t>
            </a:r>
          </a:p>
          <a:p>
            <a:r>
              <a:rPr lang="en-US" dirty="0"/>
              <a:t>Provide authority to the Accessibility Program Team to stop any contract or application that puts the company at significant risk.</a:t>
            </a:r>
          </a:p>
          <a:p>
            <a:r>
              <a:rPr lang="en-US" dirty="0"/>
              <a:t>Create a governance process to ensure accessibility conformance is an evaluation factor in award decisions.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1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19BF-C81E-485B-94AA-2564BCE6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3A7"/>
                </a:solidFill>
              </a:rPr>
              <a:t>What We Will Cover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A7053E-6367-9C47-B4A6-F43300039A35}"/>
              </a:ext>
            </a:extLst>
          </p:cNvPr>
          <p:cNvSpPr txBox="1">
            <a:spLocks/>
          </p:cNvSpPr>
          <p:nvPr/>
        </p:nvSpPr>
        <p:spPr>
          <a:xfrm>
            <a:off x="838200" y="1578077"/>
            <a:ext cx="10515600" cy="459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My Story of Vision Loss &amp; Telework</a:t>
            </a:r>
          </a:p>
          <a:p>
            <a:r>
              <a:rPr lang="en-US" dirty="0"/>
              <a:t>The Rapid Digitization of Work &amp; Rise of Telework </a:t>
            </a:r>
          </a:p>
          <a:p>
            <a:r>
              <a:rPr lang="en-US" dirty="0"/>
              <a:t>Procuring Accessible Technology </a:t>
            </a:r>
          </a:p>
          <a:p>
            <a:r>
              <a:rPr lang="en-US" dirty="0"/>
              <a:t>Turning Telework Trials into Triumphs</a:t>
            </a:r>
          </a:p>
          <a:p>
            <a:r>
              <a:rPr lang="en-US" dirty="0"/>
              <a:t>The Future of Accessible Telework</a:t>
            </a:r>
          </a:p>
          <a:p>
            <a:r>
              <a:rPr lang="en-US" dirty="0"/>
              <a:t>Questions and Answers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26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C99F-A9BA-48D4-971B-5BF81085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 with Procurement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B263-1D07-4759-9C82-B78F89CD3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Preparing to Buy</a:t>
            </a:r>
          </a:p>
          <a:p>
            <a:r>
              <a:rPr lang="en-US" dirty="0"/>
              <a:t>Step 3: Issuing Your Solicitation</a:t>
            </a:r>
          </a:p>
          <a:p>
            <a:r>
              <a:rPr lang="en-US" dirty="0"/>
              <a:t>Step 4: Evaluating Proposals &amp; VPATs</a:t>
            </a:r>
          </a:p>
          <a:p>
            <a:r>
              <a:rPr lang="en-US" dirty="0"/>
              <a:t>Step 5: Negotiating Contracts</a:t>
            </a:r>
          </a:p>
          <a:p>
            <a:r>
              <a:rPr lang="en-US" dirty="0"/>
              <a:t>Step 6: Testing &amp; Validation</a:t>
            </a:r>
          </a:p>
          <a:p>
            <a:r>
              <a:rPr lang="en-US" dirty="0"/>
              <a:t>Step 7: Managing Performance &amp; Relationships</a:t>
            </a:r>
          </a:p>
          <a:p>
            <a:r>
              <a:rPr lang="en-US" dirty="0"/>
              <a:t>Step 8: Reviewing &amp;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7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001-D853-42AC-BB8B-795C74F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 Trials and Triumphs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6935F4-A23B-443F-BFEA-929EF3E8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US" dirty="0"/>
              <a:t>Accessible Technology in Practice</a:t>
            </a:r>
          </a:p>
        </p:txBody>
      </p:sp>
    </p:spTree>
    <p:extLst>
      <p:ext uri="{BB962C8B-B14F-4D97-AF65-F5344CB8AC3E}">
        <p14:creationId xmlns:p14="http://schemas.microsoft.com/office/powerpoint/2010/main" val="92960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E036-4EAF-434B-B815-D0AEA8C3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Trials into Triumphs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BF8A9-16D2-4CC2-84B4-3CF5FF6A5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“Can you see this?”</a:t>
            </a:r>
          </a:p>
          <a:p>
            <a:r>
              <a:rPr lang="en-US" dirty="0"/>
              <a:t>“As this chart shows, it’s been a great year.”</a:t>
            </a:r>
          </a:p>
          <a:p>
            <a:r>
              <a:rPr lang="en-US" dirty="0"/>
              <a:t>“Speak up now if you have questions.”</a:t>
            </a:r>
          </a:p>
          <a:p>
            <a:r>
              <a:rPr lang="en-US" dirty="0"/>
              <a:t>“Cameras on, I want to see your faces!” </a:t>
            </a:r>
          </a:p>
          <a:p>
            <a:r>
              <a:rPr lang="en-US" dirty="0"/>
              <a:t>“Can you hear me?” </a:t>
            </a:r>
          </a:p>
        </p:txBody>
      </p:sp>
    </p:spTree>
    <p:extLst>
      <p:ext uri="{BB962C8B-B14F-4D97-AF65-F5344CB8AC3E}">
        <p14:creationId xmlns:p14="http://schemas.microsoft.com/office/powerpoint/2010/main" val="36435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001-D853-42AC-BB8B-795C74F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Telework</a:t>
            </a:r>
          </a:p>
        </p:txBody>
      </p:sp>
    </p:spTree>
    <p:extLst>
      <p:ext uri="{BB962C8B-B14F-4D97-AF65-F5344CB8AC3E}">
        <p14:creationId xmlns:p14="http://schemas.microsoft.com/office/powerpoint/2010/main" val="103109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001-D853-42AC-BB8B-795C74F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908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A Screenshot of the PEAT website homepage on July 29, 2021&#10;">
            <a:extLst>
              <a:ext uri="{FF2B5EF4-FFF2-40B4-BE49-F238E27FC236}">
                <a16:creationId xmlns:a16="http://schemas.microsoft.com/office/drawing/2014/main" id="{595854F8-70CC-4306-B772-7960B4DD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323" y="952667"/>
            <a:ext cx="5351584" cy="4229743"/>
          </a:xfrm>
          <a:prstGeom prst="rect">
            <a:avLst/>
          </a:prstGeom>
        </p:spPr>
      </p:pic>
      <p:pic>
        <p:nvPicPr>
          <p:cNvPr id="12" name="Google Shape;302;p45" descr="A picture of the presenter, Alexa Huth">
            <a:extLst>
              <a:ext uri="{FF2B5EF4-FFF2-40B4-BE49-F238E27FC236}">
                <a16:creationId xmlns:a16="http://schemas.microsoft.com/office/drawing/2014/main" id="{9E0CC112-E3A0-435E-90AF-D8AA8AC6745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4537" y="4654231"/>
            <a:ext cx="1724497" cy="14754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Google Shape;303;p45">
            <a:extLst>
              <a:ext uri="{FF2B5EF4-FFF2-40B4-BE49-F238E27FC236}">
                <a16:creationId xmlns:a16="http://schemas.microsoft.com/office/drawing/2014/main" id="{8F7B1065-C655-4E6E-85F9-2AB6566F53AB}"/>
              </a:ext>
            </a:extLst>
          </p:cNvPr>
          <p:cNvSpPr txBox="1"/>
          <p:nvPr/>
        </p:nvSpPr>
        <p:spPr>
          <a:xfrm>
            <a:off x="2313277" y="4596249"/>
            <a:ext cx="3797191" cy="167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3365A0"/>
                </a:solidFill>
              </a:rPr>
              <a:t>Alexa Huth</a:t>
            </a:r>
            <a:br>
              <a:rPr lang="en-US" sz="2800" b="1" i="0" u="none" strike="noStrike" cap="none" dirty="0">
                <a:solidFill>
                  <a:srgbClr val="3365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3365A0"/>
                </a:solidFill>
              </a:rPr>
              <a:t>Strategic Communications Lead</a:t>
            </a:r>
            <a:br>
              <a:rPr lang="en-US" sz="1800" b="1" i="0" u="none" strike="noStrike" cap="none" dirty="0">
                <a:solidFill>
                  <a:srgbClr val="3365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3365A0"/>
                </a:solidFill>
              </a:rPr>
              <a:t>Partnership on Employment &amp; Accessible Technology</a:t>
            </a:r>
            <a:endParaRPr lang="en-US" sz="2800" b="1" i="0" u="none" strike="noStrike" cap="none" dirty="0">
              <a:solidFill>
                <a:srgbClr val="3365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11F93B-5C88-4961-A63B-56716A5E60A8}"/>
              </a:ext>
            </a:extLst>
          </p:cNvPr>
          <p:cNvSpPr>
            <a:spLocks noGrp="1"/>
          </p:cNvSpPr>
          <p:nvPr/>
        </p:nvSpPr>
        <p:spPr>
          <a:xfrm>
            <a:off x="572729" y="1830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sz="3600" dirty="0">
                <a:solidFill>
                  <a:srgbClr val="3265A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5"/>
              </a:rPr>
              <a:t>www.PeatWorks.org</a:t>
            </a:r>
            <a:endParaRPr lang="en-US" sz="3600" dirty="0">
              <a:solidFill>
                <a:srgbClr val="3265A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rgbClr val="3265A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dirty="0">
                <a:solidFill>
                  <a:srgbClr val="3265A0"/>
                </a:solidFill>
                <a:ea typeface="Open Sans"/>
                <a:sym typeface="Open Sans"/>
              </a:rPr>
              <a:t>@PeatWorks</a:t>
            </a: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dirty="0">
                <a:solidFill>
                  <a:srgbClr val="3265A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6"/>
              </a:rPr>
              <a:t>PeatWorks.org/eNews</a:t>
            </a:r>
            <a:endParaRPr lang="en-US" dirty="0">
              <a:solidFill>
                <a:srgbClr val="3265A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r>
              <a:rPr lang="en-US" dirty="0">
                <a:solidFill>
                  <a:srgbClr val="3265A0"/>
                </a:solidFill>
                <a:ea typeface="Open Sans"/>
                <a:sym typeface="Open Sans"/>
                <a:hlinkClick r:id="rId7"/>
              </a:rPr>
              <a:t>hello</a:t>
            </a:r>
            <a:r>
              <a:rPr lang="en-US" dirty="0">
                <a:solidFill>
                  <a:srgbClr val="3265A0"/>
                </a:solidFill>
                <a:ea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@PeatWorks.org</a:t>
            </a:r>
            <a:endParaRPr lang="en-US" dirty="0">
              <a:solidFill>
                <a:srgbClr val="3265A0"/>
              </a:solidFill>
              <a:ea typeface="Open Sans"/>
              <a:sym typeface="Open Sans"/>
            </a:endParaRPr>
          </a:p>
          <a:p>
            <a:pPr marL="0" lvl="0" indent="0">
              <a:spcBef>
                <a:spcPts val="240"/>
              </a:spcBef>
              <a:buSzPts val="1200"/>
              <a:buNone/>
            </a:pPr>
            <a:r>
              <a:rPr lang="en-US" dirty="0">
                <a:solidFill>
                  <a:srgbClr val="3265A0"/>
                </a:solidFill>
                <a:ea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www.linkedin.com/in/alexahuth/</a:t>
            </a:r>
            <a:endParaRPr lang="en-US" dirty="0">
              <a:solidFill>
                <a:srgbClr val="3265A0"/>
              </a:solidFill>
              <a:ea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rgbClr val="3265A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rgbClr val="3265A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>
              <a:spcBef>
                <a:spcPts val="240"/>
              </a:spcBef>
              <a:buClr>
                <a:srgbClr val="002060"/>
              </a:buClr>
              <a:buSzPts val="1200"/>
              <a:buNone/>
            </a:pPr>
            <a:endParaRPr lang="en-US" dirty="0">
              <a:solidFill>
                <a:srgbClr val="3265A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42D6D7-FD23-4782-976C-65BBF3CA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4183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3A7"/>
                </a:solidFill>
                <a:latin typeface="Calibri" panose="020F0502020204030204" pitchFamily="34" charset="0"/>
              </a:rPr>
              <a:t>Join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40279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1BD9-75DA-4BAD-AA05-4ED11F4B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 of Vision Loss &amp; Telework</a:t>
            </a:r>
          </a:p>
        </p:txBody>
      </p:sp>
    </p:spTree>
    <p:extLst>
      <p:ext uri="{BB962C8B-B14F-4D97-AF65-F5344CB8AC3E}">
        <p14:creationId xmlns:p14="http://schemas.microsoft.com/office/powerpoint/2010/main" val="78947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1BD9-75DA-4BAD-AA05-4ED11F4B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Rapid Digitization of Work &amp; Rise of Telework</a:t>
            </a:r>
          </a:p>
        </p:txBody>
      </p:sp>
    </p:spTree>
    <p:extLst>
      <p:ext uri="{BB962C8B-B14F-4D97-AF65-F5344CB8AC3E}">
        <p14:creationId xmlns:p14="http://schemas.microsoft.com/office/powerpoint/2010/main" val="380855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9DD933CB-5FA6-4210-878D-1306B3CA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73A7"/>
                </a:solidFill>
                <a:effectLst/>
                <a:latin typeface="Calibri" panose="020F0502020204030204" pitchFamily="34" charset="0"/>
              </a:rPr>
              <a:t>Employment and Technology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2C279B-5A39-4CE6-8AAE-4F88C63CA2FE}"/>
              </a:ext>
            </a:extLst>
          </p:cNvPr>
          <p:cNvSpPr txBox="1"/>
          <p:nvPr/>
        </p:nvSpPr>
        <p:spPr>
          <a:xfrm>
            <a:off x="1011936" y="1735456"/>
            <a:ext cx="10637901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billion people worldwide have a ​disability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​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Making emerging technologies accessible could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bring 350M people with disabilities into the global workforce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2​</a:t>
            </a:r>
            <a:b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Companies who hire people with disabilities earn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28% higher revenue, 2X the net income and 30% higher economic profit margins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than their peers.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86CDED-6F6C-42CF-BAF8-19A47BDB4729}"/>
              </a:ext>
            </a:extLst>
          </p:cNvPr>
          <p:cNvSpPr txBox="1"/>
          <p:nvPr/>
        </p:nvSpPr>
        <p:spPr>
          <a:xfrm>
            <a:off x="1011935" y="5473005"/>
            <a:ext cx="111060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Sources:</a:t>
            </a:r>
            <a:r>
              <a:rPr lang="en-US" b="0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1. US Dept of Labor, Office of Disability Employment Policy, </a:t>
            </a:r>
            <a:r>
              <a:rPr lang="en-US" b="0" i="1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Disability Employment Statistics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 2. Accenture, “</a:t>
            </a:r>
            <a:r>
              <a:rPr lang="en-US" b="0" i="1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Amplify accessibility: An accessible digital future</a:t>
            </a:r>
            <a:r>
              <a:rPr lang="en-US" b="0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 3. Accenture, “</a:t>
            </a:r>
            <a:r>
              <a:rPr lang="en-US" b="0" i="1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5"/>
              </a:rPr>
              <a:t>Getting to Equal: The Disability Inclusion Advantage</a:t>
            </a:r>
            <a:r>
              <a:rPr lang="en-US" b="0" i="1" u="none" strike="noStrike" dirty="0">
                <a:solidFill>
                  <a:srgbClr val="44546A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4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9DD933CB-5FA6-4210-878D-1306B3CA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3A7"/>
                </a:solidFill>
                <a:latin typeface="Calibri" panose="020F0502020204030204" pitchFamily="34" charset="0"/>
              </a:rPr>
              <a:t>Technology at Every Stage of Employment</a:t>
            </a:r>
            <a:endParaRPr lang="en-US" dirty="0"/>
          </a:p>
        </p:txBody>
      </p:sp>
      <p:pic>
        <p:nvPicPr>
          <p:cNvPr id="6" name="Picture 4" descr="Accessible Technology &amp;#38; the Employment Lifecycle: Recruiting, Hiring &amp;#38; Onboarding, Work Immersion and Productivity, Career Advancement, Retention, Post-Employment &amp;#38; Retirement.">
            <a:extLst>
              <a:ext uri="{FF2B5EF4-FFF2-40B4-BE49-F238E27FC236}">
                <a16:creationId xmlns:a16="http://schemas.microsoft.com/office/drawing/2014/main" id="{9DE4E67A-F885-43C9-B0EA-76078342C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83" y="1428190"/>
            <a:ext cx="6056065" cy="5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19BF-C81E-485B-94AA-2564BCE6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3A7"/>
                </a:solidFill>
                <a:latin typeface="Calibri" panose="020F0502020204030204" pitchFamily="34" charset="0"/>
              </a:rPr>
              <a:t>The Rapid Digitization of Work</a:t>
            </a:r>
            <a:endParaRPr lang="en-US" dirty="0">
              <a:solidFill>
                <a:srgbClr val="0073A7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A7053E-6367-9C47-B4A6-F43300039A35}"/>
              </a:ext>
            </a:extLst>
          </p:cNvPr>
          <p:cNvSpPr txBox="1">
            <a:spLocks/>
          </p:cNvSpPr>
          <p:nvPr/>
        </p:nvSpPr>
        <p:spPr>
          <a:xfrm>
            <a:off x="838200" y="1578077"/>
            <a:ext cx="10515600" cy="459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Digitization accelerated rapidly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What occurred in 8 months would have otherwise taken 3-7 years (</a:t>
            </a:r>
            <a:r>
              <a:rPr lang="en-US" sz="2800" dirty="0">
                <a:hlinkClick r:id="rId2"/>
              </a:rPr>
              <a:t>McKinsey</a:t>
            </a:r>
            <a:r>
              <a:rPr lang="en-US" sz="2800" dirty="0"/>
              <a:t>)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The Equal Employment Opportunity </a:t>
            </a:r>
            <a:br>
              <a:rPr lang="en-US" sz="2800" dirty="0"/>
            </a:br>
            <a:r>
              <a:rPr lang="en-US" sz="2800" dirty="0"/>
              <a:t>Commission published </a:t>
            </a:r>
            <a:r>
              <a:rPr lang="en-US" sz="2800" b="1" dirty="0"/>
              <a:t>legal guidance around telework, COVID &amp; accommodations </a:t>
            </a: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EEOC</a:t>
            </a:r>
            <a:r>
              <a:rPr lang="en-US" sz="2800" dirty="0"/>
              <a:t>)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Telework has normalized.</a:t>
            </a:r>
            <a:r>
              <a:rPr lang="en-US" sz="2800" dirty="0"/>
              <a:t> Businesses know they must reinvent their practices to make telework presences equal to in-person experiences </a:t>
            </a:r>
          </a:p>
        </p:txBody>
      </p:sp>
    </p:spTree>
    <p:extLst>
      <p:ext uri="{BB962C8B-B14F-4D97-AF65-F5344CB8AC3E}">
        <p14:creationId xmlns:p14="http://schemas.microsoft.com/office/powerpoint/2010/main" val="10810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BD7B-6840-5C4A-8371-7A703B6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4" y="357574"/>
            <a:ext cx="10515600" cy="1325563"/>
          </a:xfrm>
        </p:spPr>
        <p:txBody>
          <a:bodyPr/>
          <a:lstStyle/>
          <a:p>
            <a:r>
              <a:rPr lang="en-US" dirty="0"/>
              <a:t>The Challenges are Magnified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07D76-9BFD-AE44-A4D3-39187DF11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876" y="1527888"/>
            <a:ext cx="10515600" cy="4691063"/>
          </a:xfrm>
        </p:spPr>
        <p:txBody>
          <a:bodyPr/>
          <a:lstStyle/>
          <a:p>
            <a:r>
              <a:rPr lang="en-US" dirty="0"/>
              <a:t>People with disabilities face magnified </a:t>
            </a:r>
            <a:br>
              <a:rPr lang="en-US" dirty="0"/>
            </a:br>
            <a:r>
              <a:rPr lang="en-US" dirty="0"/>
              <a:t>challenges when technology — and </a:t>
            </a:r>
            <a:br>
              <a:rPr lang="en-US" dirty="0"/>
            </a:br>
            <a:r>
              <a:rPr lang="en-US" dirty="0"/>
              <a:t>organizational culture — isn't accessible </a:t>
            </a:r>
            <a:br>
              <a:rPr lang="en-US" dirty="0"/>
            </a:br>
            <a:r>
              <a:rPr lang="en-US" dirty="0"/>
              <a:t>and inclusive </a:t>
            </a:r>
          </a:p>
          <a:p>
            <a:pPr lvl="1"/>
            <a:r>
              <a:rPr lang="en-US" dirty="0"/>
              <a:t>Platform limitations/interoperability</a:t>
            </a:r>
          </a:p>
          <a:p>
            <a:pPr lvl="2"/>
            <a:r>
              <a:rPr lang="en-US" dirty="0"/>
              <a:t>Inconsistent quality and user experience </a:t>
            </a:r>
          </a:p>
          <a:p>
            <a:pPr lvl="2"/>
            <a:r>
              <a:rPr lang="en-US" dirty="0"/>
              <a:t>Accessibility can vary by license level</a:t>
            </a:r>
          </a:p>
          <a:p>
            <a:pPr lvl="1"/>
            <a:r>
              <a:rPr lang="en-US" dirty="0"/>
              <a:t>Conflicting accommodation needs</a:t>
            </a:r>
          </a:p>
          <a:p>
            <a:pPr lvl="2"/>
            <a:r>
              <a:rPr lang="en-US" dirty="0"/>
              <a:t>Remote meetings are less accessible for some</a:t>
            </a:r>
          </a:p>
          <a:p>
            <a:pPr lvl="1"/>
            <a:r>
              <a:rPr lang="en-US" dirty="0"/>
              <a:t>Inexperience with new tools, paired with limitations on tech support for people using assistive technology remotely</a:t>
            </a:r>
          </a:p>
          <a:p>
            <a:pPr lvl="1"/>
            <a:r>
              <a:rPr lang="en-US" dirty="0"/>
              <a:t>Bandwidth &amp; broadband access</a:t>
            </a:r>
          </a:p>
          <a:p>
            <a:endParaRPr lang="en-US" dirty="0"/>
          </a:p>
        </p:txBody>
      </p:sp>
      <p:pic>
        <p:nvPicPr>
          <p:cNvPr id="5" name="Picture 2" descr="Young white man in wheelchair sits browsing on laptop at kitchen table smiling">
            <a:extLst>
              <a:ext uri="{FF2B5EF4-FFF2-40B4-BE49-F238E27FC236}">
                <a16:creationId xmlns:a16="http://schemas.microsoft.com/office/drawing/2014/main" id="{B0C8ADDE-4C3D-6B45-8299-3C7C4007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26" y="375637"/>
            <a:ext cx="3458887" cy="23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0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1986-46DB-C440-8B9B-E765659B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2021: The Work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779F-802A-9548-8FA1-B2B57402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6225"/>
            <a:ext cx="10261600" cy="4351338"/>
          </a:xfrm>
        </p:spPr>
        <p:txBody>
          <a:bodyPr/>
          <a:lstStyle/>
          <a:p>
            <a:pPr>
              <a:buSzPct val="100000"/>
            </a:pPr>
            <a:r>
              <a:rPr lang="en-US" sz="3200" b="1" dirty="0"/>
              <a:t>The Challenge:</a:t>
            </a:r>
          </a:p>
          <a:p>
            <a:pPr lvl="1">
              <a:buSzPct val="100000"/>
            </a:pPr>
            <a:r>
              <a:rPr lang="en-US" sz="2800" dirty="0"/>
              <a:t>Companies are quickly building a </a:t>
            </a:r>
            <a:br>
              <a:rPr lang="en-US" sz="2800" dirty="0"/>
            </a:br>
            <a:r>
              <a:rPr lang="en-US" sz="2800" dirty="0"/>
              <a:t>new wave of virtual infrastructure, </a:t>
            </a:r>
            <a:br>
              <a:rPr lang="en-US" sz="2800" dirty="0"/>
            </a:br>
            <a:r>
              <a:rPr lang="en-US" sz="2800" dirty="0"/>
              <a:t>but they may not be prioritizing </a:t>
            </a:r>
            <a:br>
              <a:rPr lang="en-US" sz="2800" dirty="0"/>
            </a:br>
            <a:r>
              <a:rPr lang="en-US" sz="2800" dirty="0"/>
              <a:t>accessibility </a:t>
            </a:r>
          </a:p>
          <a:p>
            <a:pPr lvl="1">
              <a:buSzPct val="100000"/>
            </a:pPr>
            <a:endParaRPr lang="en-US" sz="1800" dirty="0"/>
          </a:p>
          <a:p>
            <a:pPr>
              <a:spcAft>
                <a:spcPts val="600"/>
              </a:spcAft>
              <a:buSzPct val="100000"/>
            </a:pPr>
            <a:r>
              <a:rPr lang="en-US" sz="3200" b="1" dirty="0"/>
              <a:t>The Opportunity</a:t>
            </a:r>
            <a:r>
              <a:rPr lang="en-US" sz="3200" dirty="0"/>
              <a:t>: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sz="2800" dirty="0"/>
              <a:t>We’re at a unique moment in time to push the needle forward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Disability experiences can foster new and transformative ways to think about how we work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Young white woman with a cognitive disability wearing a headset looks at computer screen">
            <a:extLst>
              <a:ext uri="{FF2B5EF4-FFF2-40B4-BE49-F238E27FC236}">
                <a16:creationId xmlns:a16="http://schemas.microsoft.com/office/drawing/2014/main" id="{4102F239-9C97-8E45-A6E8-83350748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99" y="238125"/>
            <a:ext cx="4348163" cy="28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4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E67264616C84E923DF7810A22FE63" ma:contentTypeVersion="12" ma:contentTypeDescription="Create a new document." ma:contentTypeScope="" ma:versionID="ae0870a310d07960f84d21fb3aed434f">
  <xsd:schema xmlns:xsd="http://www.w3.org/2001/XMLSchema" xmlns:xs="http://www.w3.org/2001/XMLSchema" xmlns:p="http://schemas.microsoft.com/office/2006/metadata/properties" xmlns:ns3="b3a36975-5819-4594-acb2-7f96e1b6d8fe" xmlns:ns4="add5471a-f31d-4179-84c8-076daa506873" targetNamespace="http://schemas.microsoft.com/office/2006/metadata/properties" ma:root="true" ma:fieldsID="7b2e4805bd0b544163055e8a271a8b0c" ns3:_="" ns4:_="">
    <xsd:import namespace="b3a36975-5819-4594-acb2-7f96e1b6d8fe"/>
    <xsd:import namespace="add5471a-f31d-4179-84c8-076daa5068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36975-5819-4594-acb2-7f96e1b6d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5471a-f31d-4179-84c8-076daa506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d5471a-f31d-4179-84c8-076daa506873">
      <UserInfo>
        <DisplayName>Josh Christianson</DisplayName>
        <AccountId>13</AccountId>
        <AccountType/>
      </UserInfo>
      <UserInfo>
        <DisplayName>Danielle Germain</DisplayName>
        <AccountId>155</AccountId>
        <AccountType/>
      </UserInfo>
      <UserInfo>
        <DisplayName>Josh Christianson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5D9B95C-63CF-4874-B272-F9C6593D9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12A693-065F-461F-A52F-4270B7F81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a36975-5819-4594-acb2-7f96e1b6d8fe"/>
    <ds:schemaRef ds:uri="add5471a-f31d-4179-84c8-076daa506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472CCC-D37C-43B8-A7C5-11E39BDD3D9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dd5471a-f31d-4179-84c8-076daa506873"/>
    <ds:schemaRef ds:uri="http://www.w3.org/XML/1998/namespace"/>
    <ds:schemaRef ds:uri="http://purl.org/dc/terms/"/>
    <ds:schemaRef ds:uri="http://schemas.microsoft.com/office/infopath/2007/PartnerControls"/>
    <ds:schemaRef ds:uri="b3a36975-5819-4594-acb2-7f96e1b6d8f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12261</TotalTime>
  <Words>959</Words>
  <Application>Microsoft Office PowerPoint</Application>
  <PresentationFormat>Widescreen</PresentationFormat>
  <Paragraphs>136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Segoe UI</vt:lpstr>
      <vt:lpstr>Calibri Light</vt:lpstr>
      <vt:lpstr>Calibri</vt:lpstr>
      <vt:lpstr>Arial</vt:lpstr>
      <vt:lpstr>Office Theme</vt:lpstr>
      <vt:lpstr>Custom Design</vt:lpstr>
      <vt:lpstr>Telework Tech Accessibility Trials &amp; Triumphs </vt:lpstr>
      <vt:lpstr>What We Will Cover</vt:lpstr>
      <vt:lpstr>My Story of Vision Loss &amp; Telework</vt:lpstr>
      <vt:lpstr>The Rapid Digitization of Work &amp; Rise of Telework</vt:lpstr>
      <vt:lpstr>Employment and Technology​</vt:lpstr>
      <vt:lpstr>Technology at Every Stage of Employment</vt:lpstr>
      <vt:lpstr>The Rapid Digitization of Work</vt:lpstr>
      <vt:lpstr>The Challenges are Magnified</vt:lpstr>
      <vt:lpstr>2021: The Work Ahead</vt:lpstr>
      <vt:lpstr>Procuring Accessible Telework Technology</vt:lpstr>
      <vt:lpstr>PowerPoint Presentation</vt:lpstr>
      <vt:lpstr>Step 1: Plan Your Procurement Strategy</vt:lpstr>
      <vt:lpstr>Gain Executive Support</vt:lpstr>
      <vt:lpstr>Define Your Target Users</vt:lpstr>
      <vt:lpstr>Determine Your Technical Standards for Accessibility</vt:lpstr>
      <vt:lpstr>Define Your Purchasing Needs</vt:lpstr>
      <vt:lpstr>Assemble and Educate Your Purchasing Team</vt:lpstr>
      <vt:lpstr>Develop Procurement Policies for Accessibility</vt:lpstr>
      <vt:lpstr>Develop Procurement Policies for Accessibility (continued)</vt:lpstr>
      <vt:lpstr>Moving Forward with Procurement</vt:lpstr>
      <vt:lpstr>Telework Trials and Triumphs</vt:lpstr>
      <vt:lpstr>Turn Trials into Triumphs</vt:lpstr>
      <vt:lpstr>The Future of Telework</vt:lpstr>
      <vt:lpstr>Questions?</vt:lpstr>
      <vt:lpstr>Join the Conversation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PeatWorks.org: Staff Training Resources for Employers</dc:title>
  <dc:creator>Alexa Huth</dc:creator>
  <cp:lastModifiedBy>Alexa Huth</cp:lastModifiedBy>
  <cp:revision>368</cp:revision>
  <dcterms:modified xsi:type="dcterms:W3CDTF">2021-09-15T13:58:29Z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0x010100FAAE67264616C84E923DF7810A22FE63</vt:lpwstr>
  </property>
</Properties>
</file>